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1"/>
  </p:notesMasterIdLst>
  <p:sldIdLst>
    <p:sldId id="326" r:id="rId2"/>
    <p:sldId id="337" r:id="rId3"/>
    <p:sldId id="339" r:id="rId4"/>
    <p:sldId id="341" r:id="rId5"/>
    <p:sldId id="373" r:id="rId6"/>
    <p:sldId id="372" r:id="rId7"/>
    <p:sldId id="370" r:id="rId8"/>
    <p:sldId id="325" r:id="rId9"/>
    <p:sldId id="323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60000"/>
    <a:srgbClr val="5C0000"/>
    <a:srgbClr val="4C0000"/>
    <a:srgbClr val="3A0000"/>
    <a:srgbClr val="00682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9646" autoAdjust="0"/>
    <p:restoredTop sz="98236" autoAdjust="0"/>
  </p:normalViewPr>
  <p:slideViewPr>
    <p:cSldViewPr>
      <p:cViewPr varScale="1">
        <p:scale>
          <a:sx n="86" d="100"/>
          <a:sy n="86" d="100"/>
        </p:scale>
        <p:origin x="-81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910943-E098-4A55-BF31-4FE1FF14D75E}" type="datetimeFigureOut">
              <a:rPr lang="ru-RU" smtClean="0"/>
              <a:pPr/>
              <a:t>24.03.2017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E311CC-4902-4F93-A78A-54784A3C0B1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299206B3-DFB1-4DAF-8D2D-A0BCC5670176}" type="slidenum">
              <a:rPr lang="ru-RU" sz="1200"/>
              <a:pPr algn="r" eaLnBrk="1" hangingPunct="1"/>
              <a:t>1</a:t>
            </a:fld>
            <a:endParaRPr lang="ru-RU" sz="120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299206B3-DFB1-4DAF-8D2D-A0BCC5670176}" type="slidenum">
              <a:rPr lang="ru-RU" sz="1200"/>
              <a:pPr algn="r" eaLnBrk="1" hangingPunct="1"/>
              <a:t>2</a:t>
            </a:fld>
            <a:endParaRPr lang="ru-RU" sz="120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9826C909-A77C-4F7F-8AA4-760F138533A2}" type="slidenum">
              <a:rPr lang="ru-RU" sz="1200"/>
              <a:pPr algn="r" eaLnBrk="1" hangingPunct="1"/>
              <a:t>3</a:t>
            </a:fld>
            <a:endParaRPr lang="ru-RU" sz="1200"/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A01BD0C9-EF7E-4988-BD3B-EB52D308888E}" type="slidenum">
              <a:rPr lang="ru-RU" sz="1200"/>
              <a:pPr algn="r" eaLnBrk="1" hangingPunct="1"/>
              <a:t>4</a:t>
            </a:fld>
            <a:endParaRPr lang="ru-RU" sz="1200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A01BD0C9-EF7E-4988-BD3B-EB52D308888E}" type="slidenum">
              <a:rPr lang="ru-RU" sz="1200"/>
              <a:pPr algn="r" eaLnBrk="1" hangingPunct="1"/>
              <a:t>5</a:t>
            </a:fld>
            <a:endParaRPr lang="ru-RU" sz="1200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A01BD0C9-EF7E-4988-BD3B-EB52D308888E}" type="slidenum">
              <a:rPr lang="ru-RU" sz="1200"/>
              <a:pPr algn="r" eaLnBrk="1" hangingPunct="1"/>
              <a:t>6</a:t>
            </a:fld>
            <a:endParaRPr lang="ru-RU" sz="1200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8146195D-C097-449F-A49B-659BD770F1C3}" type="slidenum">
              <a:rPr lang="ru-RU" sz="1200"/>
              <a:pPr algn="r" eaLnBrk="1" hangingPunct="1"/>
              <a:t>7</a:t>
            </a:fld>
            <a:endParaRPr lang="ru-RU" sz="1200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8146195D-C097-449F-A49B-659BD770F1C3}" type="slidenum">
              <a:rPr lang="ru-RU" sz="1200"/>
              <a:pPr algn="r" eaLnBrk="1" hangingPunct="1"/>
              <a:t>8</a:t>
            </a:fld>
            <a:endParaRPr lang="ru-RU" sz="1200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8146195D-C097-449F-A49B-659BD770F1C3}" type="slidenum">
              <a:rPr lang="ru-RU" sz="1200"/>
              <a:pPr algn="r" eaLnBrk="1" hangingPunct="1"/>
              <a:t>9</a:t>
            </a:fld>
            <a:endParaRPr lang="ru-RU" sz="1200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85D41-317F-4212-9B11-252D3420E248}" type="datetimeFigureOut">
              <a:rPr lang="ru-RU" smtClean="0"/>
              <a:pPr/>
              <a:t>24.03.2017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45B0326-48E2-4FE6-9516-C819D6DDCB6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85D41-317F-4212-9B11-252D3420E248}" type="datetimeFigureOut">
              <a:rPr lang="ru-RU" smtClean="0"/>
              <a:pPr/>
              <a:t>24.03.2017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45B0326-48E2-4FE6-9516-C819D6DDCB6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85D41-317F-4212-9B11-252D3420E248}" type="datetimeFigureOut">
              <a:rPr lang="ru-RU" smtClean="0"/>
              <a:pPr/>
              <a:t>24.03.2017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B0326-48E2-4FE6-9516-C819D6DDCB6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85D41-317F-4212-9B11-252D3420E248}" type="datetimeFigureOut">
              <a:rPr lang="ru-RU" smtClean="0"/>
              <a:pPr/>
              <a:t>24.03.2017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B0326-48E2-4FE6-9516-C819D6DDCB6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85D41-317F-4212-9B11-252D3420E248}" type="datetimeFigureOut">
              <a:rPr lang="ru-RU" smtClean="0"/>
              <a:pPr/>
              <a:t>24.03.2017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145B0326-48E2-4FE6-9516-C819D6DDCB6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85D41-317F-4212-9B11-252D3420E248}" type="datetimeFigureOut">
              <a:rPr lang="ru-RU" smtClean="0"/>
              <a:pPr/>
              <a:t>24.03.2017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B0326-48E2-4FE6-9516-C819D6DDCB6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85D41-317F-4212-9B11-252D3420E248}" type="datetimeFigureOut">
              <a:rPr lang="ru-RU" smtClean="0"/>
              <a:pPr/>
              <a:t>24.03.2017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B0326-48E2-4FE6-9516-C819D6DDCB6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85D41-317F-4212-9B11-252D3420E248}" type="datetimeFigureOut">
              <a:rPr lang="ru-RU" smtClean="0"/>
              <a:pPr/>
              <a:t>24.03.2017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B0326-48E2-4FE6-9516-C819D6DDCB6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85D41-317F-4212-9B11-252D3420E248}" type="datetimeFigureOut">
              <a:rPr lang="ru-RU" smtClean="0"/>
              <a:pPr/>
              <a:t>24.03.2017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B0326-48E2-4FE6-9516-C819D6DDCB6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85D41-317F-4212-9B11-252D3420E248}" type="datetimeFigureOut">
              <a:rPr lang="ru-RU" smtClean="0"/>
              <a:pPr/>
              <a:t>24.03.2017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B0326-48E2-4FE6-9516-C819D6DDCB6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85D41-317F-4212-9B11-252D3420E248}" type="datetimeFigureOut">
              <a:rPr lang="ru-RU" smtClean="0"/>
              <a:pPr/>
              <a:t>24.03.2017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B0326-48E2-4FE6-9516-C819D6DDCB6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B685D41-317F-4212-9B11-252D3420E248}" type="datetimeFigureOut">
              <a:rPr lang="ru-RU" smtClean="0"/>
              <a:pPr/>
              <a:t>24.03.2017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45B0326-48E2-4FE6-9516-C819D6DDCB6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357159" y="928670"/>
            <a:ext cx="8786841" cy="4214818"/>
          </a:xfrm>
          <a:prstGeom prst="rect">
            <a:avLst/>
          </a:prstGeom>
          <a:gradFill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ГБОУ СПО «БТЖТ»,</a:t>
            </a:r>
          </a:p>
          <a:p>
            <a:pPr algn="ctr"/>
            <a:r>
              <a:rPr lang="ru-RU" b="1" dirty="0" smtClean="0">
                <a:solidFill>
                  <a:schemeClr val="tx1"/>
                </a:solidFill>
              </a:rPr>
              <a:t> </a:t>
            </a:r>
            <a:r>
              <a:rPr lang="ru-RU" b="1" dirty="0" err="1" smtClean="0">
                <a:solidFill>
                  <a:schemeClr val="tx1"/>
                </a:solidFill>
              </a:rPr>
              <a:t>Балюкова</a:t>
            </a:r>
            <a:r>
              <a:rPr lang="ru-RU" b="1" dirty="0" smtClean="0">
                <a:solidFill>
                  <a:schemeClr val="tx1"/>
                </a:solidFill>
              </a:rPr>
              <a:t> М.Л., педагог - психолог, </a:t>
            </a:r>
          </a:p>
          <a:p>
            <a:pPr algn="ctr"/>
            <a:r>
              <a:rPr lang="ru-RU" b="1" dirty="0" smtClean="0">
                <a:solidFill>
                  <a:schemeClr val="tx1"/>
                </a:solidFill>
              </a:rPr>
              <a:t>г.Белово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3317" name="AutoShape 5"/>
          <p:cNvSpPr>
            <a:spLocks noChangeArrowheads="1"/>
          </p:cNvSpPr>
          <p:nvPr/>
        </p:nvSpPr>
        <p:spPr bwMode="auto">
          <a:xfrm rot="5400000">
            <a:off x="4023518" y="-4023518"/>
            <a:ext cx="1096963" cy="9144000"/>
          </a:xfrm>
          <a:prstGeom prst="flowChartDelay">
            <a:avLst/>
          </a:prstGeom>
          <a:gradFill rotWithShape="1">
            <a:gsLst>
              <a:gs pos="0">
                <a:srgbClr val="D1C39F"/>
              </a:gs>
              <a:gs pos="50000">
                <a:schemeClr val="bg1"/>
              </a:gs>
              <a:gs pos="100000">
                <a:srgbClr val="D1C39F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 dirty="0">
              <a:latin typeface="Arial" pitchFamily="34" charset="0"/>
            </a:endParaRPr>
          </a:p>
        </p:txBody>
      </p:sp>
      <p:sp>
        <p:nvSpPr>
          <p:cNvPr id="13318" name="AutoShape 6"/>
          <p:cNvSpPr>
            <a:spLocks noChangeArrowheads="1"/>
          </p:cNvSpPr>
          <p:nvPr/>
        </p:nvSpPr>
        <p:spPr bwMode="auto">
          <a:xfrm rot="5400000">
            <a:off x="4070350" y="-3927498"/>
            <a:ext cx="1003300" cy="9144000"/>
          </a:xfrm>
          <a:prstGeom prst="flowChartDelay">
            <a:avLst/>
          </a:prstGeom>
          <a:gradFill rotWithShape="1">
            <a:gsLst>
              <a:gs pos="0">
                <a:srgbClr val="006600"/>
              </a:gs>
              <a:gs pos="50000">
                <a:schemeClr val="bg1"/>
              </a:gs>
              <a:gs pos="100000">
                <a:srgbClr val="006600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just">
              <a:defRPr/>
            </a:pPr>
            <a:endParaRPr lang="ru-RU" dirty="0">
              <a:latin typeface="Arial" pitchFamily="34" charset="0"/>
            </a:endParaRPr>
          </a:p>
        </p:txBody>
      </p:sp>
      <p:sp>
        <p:nvSpPr>
          <p:cNvPr id="13319" name="Oval 7"/>
          <p:cNvSpPr>
            <a:spLocks noChangeArrowheads="1"/>
          </p:cNvSpPr>
          <p:nvPr/>
        </p:nvSpPr>
        <p:spPr bwMode="auto">
          <a:xfrm>
            <a:off x="357158" y="1214422"/>
            <a:ext cx="8786842" cy="2928934"/>
          </a:xfrm>
          <a:prstGeom prst="ellipse">
            <a:avLst/>
          </a:prstGeom>
          <a:gradFill rotWithShape="1">
            <a:gsLst>
              <a:gs pos="0">
                <a:srgbClr val="D1C39F"/>
              </a:gs>
              <a:gs pos="50000">
                <a:schemeClr val="bg1"/>
              </a:gs>
              <a:gs pos="100000">
                <a:srgbClr val="D1C39F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 smtClean="0">
                <a:ln w="17780" cmpd="sng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  Профессиональная проба - современная</a:t>
            </a:r>
          </a:p>
          <a:p>
            <a:pPr algn="r">
              <a:defRPr/>
            </a:pPr>
            <a:r>
              <a:rPr lang="ru-RU" sz="3200" b="1" dirty="0" smtClean="0">
                <a:ln w="17780" cmpd="sng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технология  формирования  </a:t>
            </a:r>
          </a:p>
          <a:p>
            <a:pPr algn="ctr">
              <a:defRPr/>
            </a:pPr>
            <a:r>
              <a:rPr lang="ru-RU" sz="3200" b="1" dirty="0" smtClean="0">
                <a:ln w="17780" cmpd="sng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     профессионального самоопределения </a:t>
            </a:r>
          </a:p>
          <a:p>
            <a:pPr algn="ctr">
              <a:defRPr/>
            </a:pPr>
            <a:r>
              <a:rPr lang="ru-RU" sz="3200" b="1" dirty="0" smtClean="0">
                <a:ln w="17780" cmpd="sng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старшеклассников</a:t>
            </a:r>
          </a:p>
        </p:txBody>
      </p:sp>
      <p:sp>
        <p:nvSpPr>
          <p:cNvPr id="13" name="Подзаголовок 12"/>
          <p:cNvSpPr>
            <a:spLocks noGrp="1"/>
          </p:cNvSpPr>
          <p:nvPr>
            <p:ph type="subTitle" idx="1"/>
          </p:nvPr>
        </p:nvSpPr>
        <p:spPr>
          <a:xfrm>
            <a:off x="1214414" y="4714884"/>
            <a:ext cx="8458200" cy="1271590"/>
          </a:xfrm>
        </p:spPr>
        <p:txBody>
          <a:bodyPr>
            <a:normAutofit/>
          </a:bodyPr>
          <a:lstStyle/>
          <a:p>
            <a:pPr algn="ctr"/>
            <a:endParaRPr lang="ru-RU" b="1" dirty="0" smtClean="0">
              <a:solidFill>
                <a:schemeClr val="tx1"/>
              </a:solidFill>
            </a:endParaRPr>
          </a:p>
          <a:p>
            <a:pPr algn="ctr"/>
            <a:r>
              <a:rPr lang="ru-RU" sz="2000" b="1" dirty="0" err="1" smtClean="0">
                <a:solidFill>
                  <a:srgbClr val="5C0000"/>
                </a:solidFill>
              </a:rPr>
              <a:t>Долженко</a:t>
            </a:r>
            <a:r>
              <a:rPr lang="ru-RU" sz="2000" b="1" dirty="0" smtClean="0">
                <a:solidFill>
                  <a:srgbClr val="5C0000"/>
                </a:solidFill>
              </a:rPr>
              <a:t> М.Л., методист </a:t>
            </a:r>
            <a:r>
              <a:rPr lang="ru-RU" sz="2000" b="1" dirty="0" err="1" smtClean="0">
                <a:solidFill>
                  <a:srgbClr val="5C0000"/>
                </a:solidFill>
              </a:rPr>
              <a:t>ЦПиПС</a:t>
            </a:r>
            <a:r>
              <a:rPr lang="ru-RU" sz="2000" b="1" dirty="0" smtClean="0">
                <a:solidFill>
                  <a:srgbClr val="5C0000"/>
                </a:solidFill>
              </a:rPr>
              <a:t>  ГБУ ДПО «КРИРПО»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1908175" y="0"/>
            <a:ext cx="7235825" cy="6858000"/>
          </a:xfrm>
          <a:prstGeom prst="rect">
            <a:avLst/>
          </a:prstGeom>
          <a:gradFill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4100" name="AutoShape 4"/>
          <p:cNvSpPr>
            <a:spLocks noChangeArrowheads="1"/>
          </p:cNvSpPr>
          <p:nvPr/>
        </p:nvSpPr>
        <p:spPr bwMode="auto">
          <a:xfrm rot="5400000" flipH="1">
            <a:off x="-1737518" y="2277268"/>
            <a:ext cx="6858000" cy="2303463"/>
          </a:xfrm>
          <a:prstGeom prst="wave">
            <a:avLst>
              <a:gd name="adj1" fmla="val 19569"/>
              <a:gd name="adj2" fmla="val 0"/>
            </a:avLst>
          </a:prstGeom>
          <a:gradFill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3317" name="AutoShape 5"/>
          <p:cNvSpPr>
            <a:spLocks noChangeArrowheads="1"/>
          </p:cNvSpPr>
          <p:nvPr/>
        </p:nvSpPr>
        <p:spPr bwMode="auto">
          <a:xfrm rot="5400000">
            <a:off x="4023518" y="-4023518"/>
            <a:ext cx="1096963" cy="9144000"/>
          </a:xfrm>
          <a:prstGeom prst="flowChartDelay">
            <a:avLst/>
          </a:prstGeom>
          <a:gradFill rotWithShape="1">
            <a:gsLst>
              <a:gs pos="0">
                <a:srgbClr val="D1C39F"/>
              </a:gs>
              <a:gs pos="50000">
                <a:schemeClr val="bg1"/>
              </a:gs>
              <a:gs pos="100000">
                <a:srgbClr val="D1C39F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 dirty="0">
              <a:latin typeface="Arial" pitchFamily="34" charset="0"/>
            </a:endParaRPr>
          </a:p>
        </p:txBody>
      </p:sp>
      <p:sp>
        <p:nvSpPr>
          <p:cNvPr id="13318" name="AutoShape 6"/>
          <p:cNvSpPr>
            <a:spLocks noChangeArrowheads="1"/>
          </p:cNvSpPr>
          <p:nvPr/>
        </p:nvSpPr>
        <p:spPr bwMode="auto">
          <a:xfrm rot="5400000">
            <a:off x="4070350" y="-4070350"/>
            <a:ext cx="1003300" cy="9144000"/>
          </a:xfrm>
          <a:prstGeom prst="flowChartDelay">
            <a:avLst/>
          </a:prstGeom>
          <a:gradFill rotWithShape="1">
            <a:gsLst>
              <a:gs pos="0">
                <a:srgbClr val="006600"/>
              </a:gs>
              <a:gs pos="50000">
                <a:schemeClr val="bg1"/>
              </a:gs>
              <a:gs pos="100000">
                <a:srgbClr val="006600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 dirty="0">
              <a:latin typeface="Arial" pitchFamily="34" charset="0"/>
            </a:endParaRPr>
          </a:p>
        </p:txBody>
      </p:sp>
      <p:sp>
        <p:nvSpPr>
          <p:cNvPr id="13319" name="Oval 7"/>
          <p:cNvSpPr>
            <a:spLocks noChangeArrowheads="1"/>
          </p:cNvSpPr>
          <p:nvPr/>
        </p:nvSpPr>
        <p:spPr bwMode="auto">
          <a:xfrm>
            <a:off x="714348" y="0"/>
            <a:ext cx="7786710" cy="928670"/>
          </a:xfrm>
          <a:prstGeom prst="ellipse">
            <a:avLst/>
          </a:prstGeom>
          <a:gradFill rotWithShape="1">
            <a:gsLst>
              <a:gs pos="0">
                <a:srgbClr val="D1C39F"/>
              </a:gs>
              <a:gs pos="50000">
                <a:schemeClr val="bg1"/>
              </a:gs>
              <a:gs pos="100000">
                <a:srgbClr val="D1C39F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ru-RU" sz="2800" b="1" dirty="0" smtClean="0">
                <a:solidFill>
                  <a:srgbClr val="C00000"/>
                </a:solidFill>
                <a:latin typeface="Arial" pitchFamily="34" charset="0"/>
              </a:rPr>
              <a:t>Профессиональное   самоопределение </a:t>
            </a:r>
          </a:p>
          <a:p>
            <a:pPr>
              <a:defRPr/>
            </a:pPr>
            <a:r>
              <a:rPr lang="ru-RU" sz="2800" b="1" dirty="0" smtClean="0">
                <a:solidFill>
                  <a:srgbClr val="C00000"/>
                </a:solidFill>
                <a:latin typeface="Arial" pitchFamily="34" charset="0"/>
              </a:rPr>
              <a:t>                      личности</a:t>
            </a:r>
            <a:endParaRPr lang="ru-RU" sz="2800" b="1" dirty="0">
              <a:solidFill>
                <a:srgbClr val="C00000"/>
              </a:solidFill>
              <a:latin typeface="Arial" pitchFamily="34" charset="0"/>
            </a:endParaRPr>
          </a:p>
        </p:txBody>
      </p:sp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643043" y="81274"/>
            <a:ext cx="7490072" cy="518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257" tIns="43630" rIns="87257" bIns="43630">
            <a:spAutoFit/>
          </a:bodyPr>
          <a:lstStyle>
            <a:lvl1pPr defTabSz="873125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873125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873125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873125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873125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28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321" name="Text Box 9"/>
          <p:cNvSpPr txBox="1">
            <a:spLocks noChangeArrowheads="1"/>
          </p:cNvSpPr>
          <p:nvPr/>
        </p:nvSpPr>
        <p:spPr bwMode="auto">
          <a:xfrm>
            <a:off x="285720" y="1214422"/>
            <a:ext cx="8643998" cy="5012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257" tIns="43630" rIns="87257" bIns="43630">
            <a:spAutoFit/>
          </a:bodyPr>
          <a:lstStyle>
            <a:lvl1pPr defTabSz="873125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873125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873125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873125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873125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3200" b="1" dirty="0" smtClean="0">
                <a:solidFill>
                  <a:srgbClr val="5C0000"/>
                </a:solidFill>
                <a:latin typeface="Arial" pitchFamily="34" charset="0"/>
                <a:cs typeface="Arial" pitchFamily="34" charset="0"/>
              </a:rPr>
              <a:t>   </a:t>
            </a:r>
          </a:p>
          <a:p>
            <a:pPr algn="just" eaLnBrk="1" hangingPunct="1"/>
            <a:r>
              <a:rPr lang="ru-RU" sz="3200" b="1" dirty="0" smtClean="0">
                <a:solidFill>
                  <a:srgbClr val="5C0000"/>
                </a:solidFill>
                <a:latin typeface="Arial" pitchFamily="34" charset="0"/>
                <a:cs typeface="Arial" pitchFamily="34" charset="0"/>
              </a:rPr>
              <a:t>   Профессиональное самоопределение- </a:t>
            </a:r>
            <a:r>
              <a:rPr lang="ru-RU" sz="3200" dirty="0" smtClean="0">
                <a:solidFill>
                  <a:srgbClr val="460000"/>
                </a:solidFill>
                <a:latin typeface="Arial" pitchFamily="34" charset="0"/>
                <a:cs typeface="Arial" pitchFamily="34" charset="0"/>
              </a:rPr>
              <a:t>это процесс формирования личностного отношения к профессионально-трудовой</a:t>
            </a:r>
          </a:p>
          <a:p>
            <a:pPr algn="just" eaLnBrk="1" hangingPunct="1"/>
            <a:r>
              <a:rPr lang="ru-RU" sz="3200" dirty="0" smtClean="0">
                <a:solidFill>
                  <a:srgbClr val="460000"/>
                </a:solidFill>
                <a:latin typeface="Arial" pitchFamily="34" charset="0"/>
                <a:cs typeface="Arial" pitchFamily="34" charset="0"/>
              </a:rPr>
              <a:t>деятельности и способ самореализации, согласование индивидуальных и социально-профессиональных потребностей.</a:t>
            </a:r>
          </a:p>
          <a:p>
            <a:pPr algn="just" eaLnBrk="1" hangingPunct="1"/>
            <a:endParaRPr lang="ru-RU" sz="3200" dirty="0" smtClean="0">
              <a:solidFill>
                <a:srgbClr val="460000"/>
              </a:solidFill>
              <a:latin typeface="Arial" pitchFamily="34" charset="0"/>
              <a:cs typeface="Arial" pitchFamily="34" charset="0"/>
            </a:endParaRPr>
          </a:p>
          <a:p>
            <a:pPr algn="just" eaLnBrk="1" hangingPunct="1"/>
            <a:r>
              <a:rPr lang="ru-RU" sz="3200" dirty="0" smtClean="0">
                <a:solidFill>
                  <a:srgbClr val="460000"/>
                </a:solidFill>
                <a:latin typeface="Arial" pitchFamily="34" charset="0"/>
                <a:cs typeface="Arial" pitchFamily="34" charset="0"/>
              </a:rPr>
              <a:t>                                           (С.Н.Чистякова) </a:t>
            </a:r>
            <a:endParaRPr lang="ru-RU" sz="3200" dirty="0">
              <a:solidFill>
                <a:srgbClr val="46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1908175" y="0"/>
            <a:ext cx="7235825" cy="6858000"/>
          </a:xfrm>
          <a:prstGeom prst="rect">
            <a:avLst/>
          </a:prstGeom>
          <a:gradFill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5124" name="AutoShape 4"/>
          <p:cNvSpPr>
            <a:spLocks noChangeArrowheads="1"/>
          </p:cNvSpPr>
          <p:nvPr/>
        </p:nvSpPr>
        <p:spPr bwMode="auto">
          <a:xfrm rot="5400000" flipH="1">
            <a:off x="-1737518" y="2277268"/>
            <a:ext cx="6858000" cy="2303463"/>
          </a:xfrm>
          <a:prstGeom prst="wave">
            <a:avLst>
              <a:gd name="adj1" fmla="val 19569"/>
              <a:gd name="adj2" fmla="val 0"/>
            </a:avLst>
          </a:prstGeom>
          <a:gradFill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3317" name="AutoShape 5"/>
          <p:cNvSpPr>
            <a:spLocks noChangeArrowheads="1"/>
          </p:cNvSpPr>
          <p:nvPr/>
        </p:nvSpPr>
        <p:spPr bwMode="auto">
          <a:xfrm rot="5400000">
            <a:off x="4023518" y="-4023518"/>
            <a:ext cx="1096963" cy="9144000"/>
          </a:xfrm>
          <a:prstGeom prst="flowChartDelay">
            <a:avLst/>
          </a:prstGeom>
          <a:gradFill rotWithShape="1">
            <a:gsLst>
              <a:gs pos="0">
                <a:srgbClr val="D1C39F"/>
              </a:gs>
              <a:gs pos="50000">
                <a:schemeClr val="bg1"/>
              </a:gs>
              <a:gs pos="100000">
                <a:srgbClr val="D1C39F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 dirty="0">
              <a:latin typeface="Arial" pitchFamily="34" charset="0"/>
            </a:endParaRPr>
          </a:p>
        </p:txBody>
      </p:sp>
      <p:sp>
        <p:nvSpPr>
          <p:cNvPr id="13318" name="AutoShape 6"/>
          <p:cNvSpPr>
            <a:spLocks noChangeArrowheads="1"/>
          </p:cNvSpPr>
          <p:nvPr/>
        </p:nvSpPr>
        <p:spPr bwMode="auto">
          <a:xfrm rot="5400000">
            <a:off x="4070350" y="-4070350"/>
            <a:ext cx="1003300" cy="9144000"/>
          </a:xfrm>
          <a:prstGeom prst="flowChartDelay">
            <a:avLst/>
          </a:prstGeom>
          <a:gradFill rotWithShape="1">
            <a:gsLst>
              <a:gs pos="0">
                <a:srgbClr val="006600"/>
              </a:gs>
              <a:gs pos="50000">
                <a:schemeClr val="bg1"/>
              </a:gs>
              <a:gs pos="100000">
                <a:srgbClr val="006600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 dirty="0">
              <a:latin typeface="Arial" pitchFamily="34" charset="0"/>
            </a:endParaRPr>
          </a:p>
        </p:txBody>
      </p:sp>
      <p:sp>
        <p:nvSpPr>
          <p:cNvPr id="13319" name="Oval 7"/>
          <p:cNvSpPr>
            <a:spLocks noChangeArrowheads="1"/>
          </p:cNvSpPr>
          <p:nvPr/>
        </p:nvSpPr>
        <p:spPr bwMode="auto">
          <a:xfrm>
            <a:off x="1285853" y="0"/>
            <a:ext cx="7858148" cy="908050"/>
          </a:xfrm>
          <a:prstGeom prst="ellipse">
            <a:avLst/>
          </a:prstGeom>
          <a:gradFill rotWithShape="1">
            <a:gsLst>
              <a:gs pos="0">
                <a:srgbClr val="D1C39F"/>
              </a:gs>
              <a:gs pos="50000">
                <a:schemeClr val="bg1"/>
              </a:gs>
              <a:gs pos="100000">
                <a:srgbClr val="D1C39F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ru-RU" sz="2800" b="1" dirty="0" smtClean="0">
                <a:solidFill>
                  <a:srgbClr val="C00000"/>
                </a:solidFill>
                <a:latin typeface="Arial" pitchFamily="34" charset="0"/>
              </a:rPr>
              <a:t>Основные идеи Концепции</a:t>
            </a:r>
            <a:endParaRPr lang="ru-RU" sz="2800" b="1" dirty="0">
              <a:solidFill>
                <a:srgbClr val="C00000"/>
              </a:solidFill>
              <a:latin typeface="Arial" pitchFamily="34" charset="0"/>
            </a:endParaRPr>
          </a:p>
        </p:txBody>
      </p:sp>
      <p:sp>
        <p:nvSpPr>
          <p:cNvPr id="19489" name="Text Box 33"/>
          <p:cNvSpPr txBox="1">
            <a:spLocks noChangeArrowheads="1"/>
          </p:cNvSpPr>
          <p:nvPr/>
        </p:nvSpPr>
        <p:spPr bwMode="auto">
          <a:xfrm>
            <a:off x="785786" y="1142984"/>
            <a:ext cx="8085958" cy="4827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7257" tIns="43630" rIns="87257" bIns="43630">
            <a:spAutoFit/>
          </a:bodyPr>
          <a:lstStyle/>
          <a:p>
            <a:pPr marL="177800" indent="-177800" algn="just" defTabSz="873125">
              <a:spcAft>
                <a:spcPts val="600"/>
              </a:spcAft>
              <a:defRPr/>
            </a:pPr>
            <a:r>
              <a:rPr lang="ru-RU" sz="2800" dirty="0" smtClean="0">
                <a:solidFill>
                  <a:srgbClr val="5C0000"/>
                </a:solidFill>
                <a:latin typeface="Arial" pitchFamily="34" charset="0"/>
                <a:cs typeface="Arial" pitchFamily="34" charset="0"/>
              </a:rPr>
              <a:t>В Концепции организационно- педагогического сопровождения профессионального самоопределения обучающихся в условиях  непрерывности образования, разработанной ФГАУ «Федеральный  институт развития образования»(ФГАУ  «ФИРО»), отмечается важность системы </a:t>
            </a:r>
            <a:r>
              <a:rPr lang="ru-RU" sz="2800" b="1" dirty="0" smtClean="0">
                <a:solidFill>
                  <a:srgbClr val="5C0000"/>
                </a:solidFill>
                <a:latin typeface="Arial" pitchFamily="34" charset="0"/>
                <a:cs typeface="Arial" pitchFamily="34" charset="0"/>
              </a:rPr>
              <a:t>профессиональных проб</a:t>
            </a:r>
            <a:r>
              <a:rPr lang="ru-RU" sz="2800" dirty="0" smtClean="0">
                <a:solidFill>
                  <a:srgbClr val="5C0000"/>
                </a:solidFill>
                <a:latin typeface="Arial" pitchFamily="34" charset="0"/>
                <a:cs typeface="Arial" pitchFamily="34" charset="0"/>
              </a:rPr>
              <a:t>, реализация которой требует налаживания тесного социального партнёрства школ, техникумов, вузов  и  предприятий. </a:t>
            </a:r>
            <a:endParaRPr lang="ru-RU" sz="2800" dirty="0">
              <a:solidFill>
                <a:srgbClr val="5C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1908175" y="0"/>
            <a:ext cx="7235825" cy="6858000"/>
          </a:xfrm>
          <a:prstGeom prst="rect">
            <a:avLst/>
          </a:prstGeom>
          <a:gradFill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ru-RU" dirty="0" smtClean="0"/>
              <a:t>ПР </a:t>
            </a:r>
            <a:endParaRPr lang="ru-RU" dirty="0"/>
          </a:p>
        </p:txBody>
      </p:sp>
      <p:sp>
        <p:nvSpPr>
          <p:cNvPr id="6148" name="AutoShape 4"/>
          <p:cNvSpPr>
            <a:spLocks noChangeArrowheads="1"/>
          </p:cNvSpPr>
          <p:nvPr/>
        </p:nvSpPr>
        <p:spPr bwMode="auto">
          <a:xfrm rot="5400000" flipH="1">
            <a:off x="-1598651" y="2384414"/>
            <a:ext cx="6643710" cy="2303463"/>
          </a:xfrm>
          <a:prstGeom prst="wave">
            <a:avLst>
              <a:gd name="adj1" fmla="val 19569"/>
              <a:gd name="adj2" fmla="val 0"/>
            </a:avLst>
          </a:prstGeom>
          <a:gradFill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ru-RU" dirty="0" smtClean="0"/>
              <a:t>П</a:t>
            </a:r>
            <a:endParaRPr lang="ru-RU" dirty="0"/>
          </a:p>
        </p:txBody>
      </p:sp>
      <p:sp>
        <p:nvSpPr>
          <p:cNvPr id="13317" name="AutoShape 5"/>
          <p:cNvSpPr>
            <a:spLocks noChangeArrowheads="1"/>
          </p:cNvSpPr>
          <p:nvPr/>
        </p:nvSpPr>
        <p:spPr bwMode="auto">
          <a:xfrm rot="5400000">
            <a:off x="4107664" y="-4107662"/>
            <a:ext cx="928670" cy="9144000"/>
          </a:xfrm>
          <a:prstGeom prst="flowChartDelay">
            <a:avLst/>
          </a:prstGeom>
          <a:gradFill rotWithShape="1">
            <a:gsLst>
              <a:gs pos="0">
                <a:srgbClr val="D1C39F"/>
              </a:gs>
              <a:gs pos="50000">
                <a:schemeClr val="bg1"/>
              </a:gs>
              <a:gs pos="100000">
                <a:srgbClr val="D1C39F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rot="10800000" vert="eaVert" wrap="none" anchor="ctr"/>
          <a:lstStyle/>
          <a:p>
            <a:pPr>
              <a:defRPr/>
            </a:pPr>
            <a:endParaRPr lang="ru-RU" dirty="0">
              <a:latin typeface="Arial" pitchFamily="34" charset="0"/>
            </a:endParaRPr>
          </a:p>
        </p:txBody>
      </p:sp>
      <p:sp>
        <p:nvSpPr>
          <p:cNvPr id="15365" name="AutoShape 5"/>
          <p:cNvSpPr>
            <a:spLocks noChangeArrowheads="1"/>
          </p:cNvSpPr>
          <p:nvPr/>
        </p:nvSpPr>
        <p:spPr bwMode="auto">
          <a:xfrm rot="5400000">
            <a:off x="4260834" y="-4046550"/>
            <a:ext cx="836613" cy="8929718"/>
          </a:xfrm>
          <a:prstGeom prst="flowChartDelay">
            <a:avLst/>
          </a:prstGeom>
          <a:gradFill rotWithShape="1">
            <a:gsLst>
              <a:gs pos="0">
                <a:srgbClr val="006600"/>
              </a:gs>
              <a:gs pos="50000">
                <a:schemeClr val="bg1"/>
              </a:gs>
              <a:gs pos="100000">
                <a:srgbClr val="006600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>
            <a:outerShdw dist="107763" dir="8100000" algn="ctr" rotWithShape="0">
              <a:schemeClr val="bg2">
                <a:alpha val="50000"/>
              </a:schemeClr>
            </a:outerShdw>
          </a:effectLst>
        </p:spPr>
        <p:txBody>
          <a:bodyPr rot="10800000" vert="eaVert" wrap="none" anchor="ctr"/>
          <a:lstStyle/>
          <a:p>
            <a:pPr>
              <a:defRPr/>
            </a:pPr>
            <a:endParaRPr lang="ru-RU" dirty="0">
              <a:latin typeface="Arial" pitchFamily="34" charset="0"/>
            </a:endParaRPr>
          </a:p>
        </p:txBody>
      </p:sp>
      <p:sp>
        <p:nvSpPr>
          <p:cNvPr id="13319" name="Oval 7"/>
          <p:cNvSpPr>
            <a:spLocks noChangeArrowheads="1"/>
          </p:cNvSpPr>
          <p:nvPr/>
        </p:nvSpPr>
        <p:spPr bwMode="auto">
          <a:xfrm>
            <a:off x="1142977" y="0"/>
            <a:ext cx="8001024" cy="908050"/>
          </a:xfrm>
          <a:prstGeom prst="ellipse">
            <a:avLst/>
          </a:prstGeom>
          <a:gradFill rotWithShape="1">
            <a:gsLst>
              <a:gs pos="0">
                <a:srgbClr val="D1C39F"/>
              </a:gs>
              <a:gs pos="50000">
                <a:schemeClr val="bg1"/>
              </a:gs>
              <a:gs pos="100000">
                <a:srgbClr val="D1C39F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 dirty="0">
              <a:latin typeface="Arial" pitchFamily="34" charset="0"/>
            </a:endParaRPr>
          </a:p>
        </p:txBody>
      </p:sp>
      <p:sp>
        <p:nvSpPr>
          <p:cNvPr id="6153" name="Text Box 8"/>
          <p:cNvSpPr txBox="1">
            <a:spLocks noChangeArrowheads="1"/>
          </p:cNvSpPr>
          <p:nvPr/>
        </p:nvSpPr>
        <p:spPr bwMode="auto">
          <a:xfrm>
            <a:off x="1407773" y="220362"/>
            <a:ext cx="7739856" cy="94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257" tIns="43630" rIns="87257" bIns="43630">
            <a:spAutoFit/>
          </a:bodyPr>
          <a:lstStyle>
            <a:lvl1pPr defTabSz="873125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873125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873125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873125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873125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2800" b="1" dirty="0" smtClean="0">
                <a:solidFill>
                  <a:srgbClr val="C00000"/>
                </a:solidFill>
                <a:latin typeface="Verdana" pitchFamily="34" charset="0"/>
              </a:rPr>
              <a:t>Профессиональная проба (определение)</a:t>
            </a:r>
            <a:endParaRPr lang="ru-RU" sz="2800" b="1" dirty="0">
              <a:solidFill>
                <a:srgbClr val="C00000"/>
              </a:solidFill>
              <a:latin typeface="Verdana" pitchFamily="34" charset="0"/>
            </a:endParaRPr>
          </a:p>
        </p:txBody>
      </p:sp>
      <p:sp>
        <p:nvSpPr>
          <p:cNvPr id="19489" name="Text Box 33"/>
          <p:cNvSpPr txBox="1">
            <a:spLocks noChangeArrowheads="1"/>
          </p:cNvSpPr>
          <p:nvPr/>
        </p:nvSpPr>
        <p:spPr bwMode="auto">
          <a:xfrm>
            <a:off x="214282" y="1096965"/>
            <a:ext cx="8715436" cy="5628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7257" tIns="43630" rIns="87257" bIns="43630">
            <a:spAutoFit/>
          </a:bodyPr>
          <a:lstStyle/>
          <a:p>
            <a:pPr marL="177800" indent="-177800" algn="just" defTabSz="873125">
              <a:defRPr/>
            </a:pPr>
            <a:r>
              <a:rPr lang="ru-RU" sz="2400" spc="3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spc="300" dirty="0" smtClean="0">
                <a:solidFill>
                  <a:srgbClr val="5C0000"/>
                </a:solidFill>
                <a:latin typeface="Arial" pitchFamily="34" charset="0"/>
                <a:cs typeface="Arial" pitchFamily="34" charset="0"/>
              </a:rPr>
              <a:t>Профессиональная </a:t>
            </a:r>
            <a:r>
              <a:rPr lang="ru-RU" sz="2400" b="1" spc="300" dirty="0" err="1" smtClean="0">
                <a:solidFill>
                  <a:srgbClr val="5C0000"/>
                </a:solidFill>
                <a:latin typeface="Arial" pitchFamily="34" charset="0"/>
                <a:cs typeface="Arial" pitchFamily="34" charset="0"/>
              </a:rPr>
              <a:t>проба</a:t>
            </a:r>
            <a:r>
              <a:rPr lang="ru-RU" sz="2400" spc="300" dirty="0" err="1" smtClean="0">
                <a:solidFill>
                  <a:srgbClr val="5C0000"/>
                </a:solidFill>
                <a:latin typeface="Arial" pitchFamily="34" charset="0"/>
                <a:cs typeface="Arial" pitchFamily="34" charset="0"/>
              </a:rPr>
              <a:t>-профессиональное</a:t>
            </a:r>
            <a:endParaRPr lang="ru-RU" sz="2400" spc="300" dirty="0" smtClean="0">
              <a:solidFill>
                <a:srgbClr val="5C0000"/>
              </a:solidFill>
              <a:latin typeface="Arial" pitchFamily="34" charset="0"/>
              <a:cs typeface="Arial" pitchFamily="34" charset="0"/>
            </a:endParaRPr>
          </a:p>
          <a:p>
            <a:pPr marL="177800" indent="-177800" algn="just" defTabSz="873125">
              <a:defRPr/>
            </a:pPr>
            <a:r>
              <a:rPr lang="ru-RU" sz="2400" spc="300" dirty="0" smtClean="0">
                <a:solidFill>
                  <a:srgbClr val="5C0000"/>
                </a:solidFill>
                <a:latin typeface="Arial" pitchFamily="34" charset="0"/>
                <a:cs typeface="Arial" pitchFamily="34" charset="0"/>
              </a:rPr>
              <a:t>испытание, моделирующее элементы конкретного вида профессиональной деятельности, имеющее завершённый вид, способствующее сознательному обоснованному выбору обучающимися профессии. Профессиональная проба является средством актуализации профессионального самоопределения и активизации творческого потенциала личности школьников, расширение границ возможностей традиционного трудового обучения в приобретении обучающимися опыта профессиональной деятельности.</a:t>
            </a:r>
          </a:p>
          <a:p>
            <a:pPr marL="177800" indent="-177800" algn="just" defTabSz="873125">
              <a:defRPr/>
            </a:pPr>
            <a:r>
              <a:rPr lang="ru-RU" sz="2400" spc="300" dirty="0" smtClean="0">
                <a:solidFill>
                  <a:srgbClr val="5C0000"/>
                </a:solidFill>
                <a:latin typeface="Arial" pitchFamily="34" charset="0"/>
                <a:cs typeface="Arial" pitchFamily="34" charset="0"/>
              </a:rPr>
              <a:t>                                             (С.Н.Чистякова)</a:t>
            </a:r>
            <a:endParaRPr lang="en-US" sz="2400" spc="300" dirty="0" smtClean="0">
              <a:solidFill>
                <a:srgbClr val="5C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1908175" y="0"/>
            <a:ext cx="7235825" cy="6858000"/>
          </a:xfrm>
          <a:prstGeom prst="rect">
            <a:avLst/>
          </a:prstGeom>
          <a:gradFill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ru-RU" dirty="0" smtClean="0"/>
              <a:t>ПР </a:t>
            </a:r>
            <a:endParaRPr lang="ru-RU" dirty="0"/>
          </a:p>
        </p:txBody>
      </p:sp>
      <p:sp>
        <p:nvSpPr>
          <p:cNvPr id="6148" name="AutoShape 4"/>
          <p:cNvSpPr>
            <a:spLocks noChangeArrowheads="1"/>
          </p:cNvSpPr>
          <p:nvPr/>
        </p:nvSpPr>
        <p:spPr bwMode="auto">
          <a:xfrm rot="5400000" flipH="1">
            <a:off x="-1598651" y="2384414"/>
            <a:ext cx="6643710" cy="2303463"/>
          </a:xfrm>
          <a:prstGeom prst="wave">
            <a:avLst>
              <a:gd name="adj1" fmla="val 19569"/>
              <a:gd name="adj2" fmla="val 0"/>
            </a:avLst>
          </a:prstGeom>
          <a:gradFill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ru-RU" dirty="0" smtClean="0"/>
              <a:t>П</a:t>
            </a:r>
            <a:endParaRPr lang="ru-RU" dirty="0"/>
          </a:p>
        </p:txBody>
      </p:sp>
      <p:sp>
        <p:nvSpPr>
          <p:cNvPr id="13317" name="AutoShape 5"/>
          <p:cNvSpPr>
            <a:spLocks noChangeArrowheads="1"/>
          </p:cNvSpPr>
          <p:nvPr/>
        </p:nvSpPr>
        <p:spPr bwMode="auto">
          <a:xfrm rot="5400000">
            <a:off x="4107664" y="-4107662"/>
            <a:ext cx="928670" cy="9144000"/>
          </a:xfrm>
          <a:prstGeom prst="flowChartDelay">
            <a:avLst/>
          </a:prstGeom>
          <a:gradFill rotWithShape="1">
            <a:gsLst>
              <a:gs pos="0">
                <a:srgbClr val="D1C39F"/>
              </a:gs>
              <a:gs pos="50000">
                <a:schemeClr val="bg1"/>
              </a:gs>
              <a:gs pos="100000">
                <a:srgbClr val="D1C39F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rot="10800000" vert="eaVert" wrap="none" anchor="ctr"/>
          <a:lstStyle/>
          <a:p>
            <a:pPr>
              <a:defRPr/>
            </a:pPr>
            <a:endParaRPr lang="ru-RU" dirty="0">
              <a:latin typeface="Arial" pitchFamily="34" charset="0"/>
            </a:endParaRPr>
          </a:p>
        </p:txBody>
      </p:sp>
      <p:sp>
        <p:nvSpPr>
          <p:cNvPr id="15365" name="AutoShape 5"/>
          <p:cNvSpPr>
            <a:spLocks noChangeArrowheads="1"/>
          </p:cNvSpPr>
          <p:nvPr/>
        </p:nvSpPr>
        <p:spPr bwMode="auto">
          <a:xfrm rot="5400000">
            <a:off x="4260834" y="-4046550"/>
            <a:ext cx="836613" cy="8929718"/>
          </a:xfrm>
          <a:prstGeom prst="flowChartDelay">
            <a:avLst/>
          </a:prstGeom>
          <a:gradFill rotWithShape="1">
            <a:gsLst>
              <a:gs pos="0">
                <a:srgbClr val="006600"/>
              </a:gs>
              <a:gs pos="50000">
                <a:schemeClr val="bg1"/>
              </a:gs>
              <a:gs pos="100000">
                <a:srgbClr val="006600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>
            <a:outerShdw dist="107763" dir="8100000" algn="ctr" rotWithShape="0">
              <a:schemeClr val="bg2">
                <a:alpha val="50000"/>
              </a:schemeClr>
            </a:outerShdw>
          </a:effectLst>
        </p:spPr>
        <p:txBody>
          <a:bodyPr rot="10800000" vert="eaVert" wrap="none" anchor="ctr"/>
          <a:lstStyle/>
          <a:p>
            <a:pPr>
              <a:defRPr/>
            </a:pPr>
            <a:endParaRPr lang="ru-RU" dirty="0">
              <a:latin typeface="Arial" pitchFamily="34" charset="0"/>
            </a:endParaRPr>
          </a:p>
        </p:txBody>
      </p:sp>
      <p:sp>
        <p:nvSpPr>
          <p:cNvPr id="13319" name="Oval 7"/>
          <p:cNvSpPr>
            <a:spLocks noChangeArrowheads="1"/>
          </p:cNvSpPr>
          <p:nvPr/>
        </p:nvSpPr>
        <p:spPr bwMode="auto">
          <a:xfrm>
            <a:off x="1142977" y="0"/>
            <a:ext cx="8001024" cy="908050"/>
          </a:xfrm>
          <a:prstGeom prst="ellipse">
            <a:avLst/>
          </a:prstGeom>
          <a:gradFill rotWithShape="1">
            <a:gsLst>
              <a:gs pos="0">
                <a:srgbClr val="D1C39F"/>
              </a:gs>
              <a:gs pos="50000">
                <a:schemeClr val="bg1"/>
              </a:gs>
              <a:gs pos="100000">
                <a:srgbClr val="D1C39F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 dirty="0">
              <a:latin typeface="Arial" pitchFamily="34" charset="0"/>
            </a:endParaRPr>
          </a:p>
        </p:txBody>
      </p:sp>
      <p:sp>
        <p:nvSpPr>
          <p:cNvPr id="6153" name="Text Box 8"/>
          <p:cNvSpPr txBox="1">
            <a:spLocks noChangeArrowheads="1"/>
          </p:cNvSpPr>
          <p:nvPr/>
        </p:nvSpPr>
        <p:spPr bwMode="auto">
          <a:xfrm>
            <a:off x="1407773" y="220362"/>
            <a:ext cx="7739856" cy="1380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257" tIns="43630" rIns="87257" bIns="43630">
            <a:spAutoFit/>
          </a:bodyPr>
          <a:lstStyle>
            <a:lvl1pPr defTabSz="873125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873125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873125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873125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873125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2800" b="1" dirty="0" smtClean="0">
                <a:solidFill>
                  <a:srgbClr val="C00000"/>
                </a:solidFill>
                <a:latin typeface="Verdana" pitchFamily="34" charset="0"/>
              </a:rPr>
              <a:t>Профессиональная проба (определение)</a:t>
            </a:r>
          </a:p>
          <a:p>
            <a:pPr algn="ctr" eaLnBrk="1" hangingPunct="1"/>
            <a:endParaRPr lang="ru-RU" sz="2800" b="1" dirty="0">
              <a:solidFill>
                <a:srgbClr val="C00000"/>
              </a:solidFill>
              <a:latin typeface="Verdana" pitchFamily="34" charset="0"/>
            </a:endParaRPr>
          </a:p>
        </p:txBody>
      </p:sp>
      <p:sp>
        <p:nvSpPr>
          <p:cNvPr id="19489" name="Text Box 33"/>
          <p:cNvSpPr txBox="1">
            <a:spLocks noChangeArrowheads="1"/>
          </p:cNvSpPr>
          <p:nvPr/>
        </p:nvSpPr>
        <p:spPr bwMode="auto">
          <a:xfrm>
            <a:off x="214282" y="1096965"/>
            <a:ext cx="8715436" cy="4766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7257" tIns="43630" rIns="87257" bIns="43630">
            <a:spAutoFit/>
          </a:bodyPr>
          <a:lstStyle/>
          <a:p>
            <a:pPr marL="177800" indent="-177800" defTabSz="873125">
              <a:defRPr/>
            </a:pPr>
            <a:r>
              <a:rPr lang="ru-RU" sz="2400" spc="300" dirty="0" smtClean="0">
                <a:latin typeface="Arial" pitchFamily="34" charset="0"/>
                <a:cs typeface="Arial" pitchFamily="34" charset="0"/>
              </a:rPr>
              <a:t>      </a:t>
            </a:r>
          </a:p>
          <a:p>
            <a:pPr marL="177800" indent="-177800" defTabSz="873125">
              <a:defRPr/>
            </a:pPr>
            <a:r>
              <a:rPr lang="ru-RU" sz="2800" spc="300" dirty="0" smtClean="0">
                <a:solidFill>
                  <a:srgbClr val="460000"/>
                </a:solidFill>
                <a:latin typeface="Arial" pitchFamily="34" charset="0"/>
                <a:cs typeface="Arial" pitchFamily="34" charset="0"/>
              </a:rPr>
              <a:t>    </a:t>
            </a:r>
            <a:r>
              <a:rPr lang="ru-RU" sz="2800" spc="300" dirty="0" err="1" smtClean="0">
                <a:solidFill>
                  <a:srgbClr val="460000"/>
                </a:solidFill>
                <a:latin typeface="Arial" pitchFamily="34" charset="0"/>
                <a:cs typeface="Arial" pitchFamily="34" charset="0"/>
              </a:rPr>
              <a:t>С.И.Мелехина</a:t>
            </a:r>
            <a:r>
              <a:rPr lang="ru-RU" sz="2800" spc="300" dirty="0" smtClean="0">
                <a:solidFill>
                  <a:srgbClr val="460000"/>
                </a:solidFill>
                <a:latin typeface="Arial" pitchFamily="34" charset="0"/>
                <a:cs typeface="Arial" pitchFamily="34" charset="0"/>
              </a:rPr>
              <a:t> и Л.Н.Серебренников рассматривают профессиональную пробу как профессиональное испытание или профессиональную проверку, моделирующую элементы конкретного вида профессиональной деятельности, </a:t>
            </a:r>
          </a:p>
          <a:p>
            <a:pPr marL="177800" indent="-177800" defTabSz="873125">
              <a:defRPr/>
            </a:pPr>
            <a:r>
              <a:rPr lang="ru-RU" sz="2800" spc="300" dirty="0" smtClean="0">
                <a:solidFill>
                  <a:srgbClr val="460000"/>
                </a:solidFill>
                <a:latin typeface="Arial" pitchFamily="34" charset="0"/>
                <a:cs typeface="Arial" pitchFamily="34" charset="0"/>
              </a:rPr>
              <a:t> имеющую завершённую форму,</a:t>
            </a:r>
          </a:p>
          <a:p>
            <a:pPr marL="177800" indent="-177800" defTabSz="873125">
              <a:defRPr/>
            </a:pPr>
            <a:r>
              <a:rPr lang="ru-RU" sz="2800" spc="300" dirty="0" smtClean="0">
                <a:solidFill>
                  <a:srgbClr val="460000"/>
                </a:solidFill>
                <a:latin typeface="Arial" pitchFamily="34" charset="0"/>
                <a:cs typeface="Arial" pitchFamily="34" charset="0"/>
              </a:rPr>
              <a:t> способствующую сознательному, </a:t>
            </a:r>
          </a:p>
          <a:p>
            <a:pPr marL="177800" indent="-177800" defTabSz="873125">
              <a:defRPr/>
            </a:pPr>
            <a:r>
              <a:rPr lang="ru-RU" sz="2800" spc="300" dirty="0" smtClean="0">
                <a:solidFill>
                  <a:srgbClr val="460000"/>
                </a:solidFill>
                <a:latin typeface="Arial" pitchFamily="34" charset="0"/>
                <a:cs typeface="Arial" pitchFamily="34" charset="0"/>
              </a:rPr>
              <a:t> обоснованному выбору профессии.</a:t>
            </a:r>
          </a:p>
          <a:p>
            <a:pPr marL="177800" indent="-177800" defTabSz="873125">
              <a:defRPr/>
            </a:pPr>
            <a:r>
              <a:rPr lang="ru-RU" sz="2800" spc="300" dirty="0" smtClean="0">
                <a:solidFill>
                  <a:srgbClr val="5C0000"/>
                </a:solidFill>
                <a:latin typeface="Arial" pitchFamily="34" charset="0"/>
                <a:cs typeface="Arial" pitchFamily="34" charset="0"/>
              </a:rPr>
              <a:t>                                             </a:t>
            </a:r>
            <a:endParaRPr lang="en-US" sz="2800" spc="300" dirty="0" smtClean="0">
              <a:solidFill>
                <a:srgbClr val="5C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1785918" y="0"/>
            <a:ext cx="7235825" cy="6858000"/>
          </a:xfrm>
          <a:prstGeom prst="rect">
            <a:avLst/>
          </a:prstGeom>
          <a:gradFill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ru-RU" dirty="0" smtClean="0"/>
              <a:t>ПР </a:t>
            </a:r>
            <a:endParaRPr lang="ru-RU" dirty="0"/>
          </a:p>
        </p:txBody>
      </p:sp>
      <p:sp>
        <p:nvSpPr>
          <p:cNvPr id="6148" name="AutoShape 4"/>
          <p:cNvSpPr>
            <a:spLocks noChangeArrowheads="1"/>
          </p:cNvSpPr>
          <p:nvPr/>
        </p:nvSpPr>
        <p:spPr bwMode="auto">
          <a:xfrm rot="5400000" flipH="1">
            <a:off x="-1598651" y="2384414"/>
            <a:ext cx="6643710" cy="2303463"/>
          </a:xfrm>
          <a:prstGeom prst="wave">
            <a:avLst>
              <a:gd name="adj1" fmla="val 19569"/>
              <a:gd name="adj2" fmla="val 0"/>
            </a:avLst>
          </a:prstGeom>
          <a:gradFill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ru-RU" dirty="0" smtClean="0"/>
              <a:t>П</a:t>
            </a:r>
            <a:endParaRPr lang="ru-RU" dirty="0"/>
          </a:p>
        </p:txBody>
      </p:sp>
      <p:sp>
        <p:nvSpPr>
          <p:cNvPr id="13317" name="AutoShape 5"/>
          <p:cNvSpPr>
            <a:spLocks noChangeArrowheads="1"/>
          </p:cNvSpPr>
          <p:nvPr/>
        </p:nvSpPr>
        <p:spPr bwMode="auto">
          <a:xfrm rot="5400000">
            <a:off x="4107664" y="-4107662"/>
            <a:ext cx="928670" cy="9144000"/>
          </a:xfrm>
          <a:prstGeom prst="flowChartDelay">
            <a:avLst/>
          </a:prstGeom>
          <a:gradFill rotWithShape="1">
            <a:gsLst>
              <a:gs pos="0">
                <a:srgbClr val="D1C39F"/>
              </a:gs>
              <a:gs pos="50000">
                <a:schemeClr val="bg1"/>
              </a:gs>
              <a:gs pos="100000">
                <a:srgbClr val="D1C39F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rot="10800000" vert="eaVert" wrap="none" anchor="ctr"/>
          <a:lstStyle/>
          <a:p>
            <a:pPr>
              <a:defRPr/>
            </a:pPr>
            <a:endParaRPr lang="ru-RU" dirty="0">
              <a:latin typeface="Arial" pitchFamily="34" charset="0"/>
            </a:endParaRPr>
          </a:p>
        </p:txBody>
      </p:sp>
      <p:sp>
        <p:nvSpPr>
          <p:cNvPr id="15365" name="AutoShape 5"/>
          <p:cNvSpPr>
            <a:spLocks noChangeArrowheads="1"/>
          </p:cNvSpPr>
          <p:nvPr/>
        </p:nvSpPr>
        <p:spPr bwMode="auto">
          <a:xfrm rot="5400000">
            <a:off x="4260834" y="-4046550"/>
            <a:ext cx="836613" cy="8929718"/>
          </a:xfrm>
          <a:prstGeom prst="flowChartDelay">
            <a:avLst/>
          </a:prstGeom>
          <a:gradFill rotWithShape="1">
            <a:gsLst>
              <a:gs pos="0">
                <a:srgbClr val="006600"/>
              </a:gs>
              <a:gs pos="50000">
                <a:schemeClr val="bg1"/>
              </a:gs>
              <a:gs pos="100000">
                <a:srgbClr val="006600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>
            <a:outerShdw dist="107763" dir="8100000" algn="ctr" rotWithShape="0">
              <a:schemeClr val="bg2">
                <a:alpha val="50000"/>
              </a:schemeClr>
            </a:outerShdw>
          </a:effectLst>
        </p:spPr>
        <p:txBody>
          <a:bodyPr rot="10800000" vert="eaVert" wrap="none" anchor="ctr"/>
          <a:lstStyle/>
          <a:p>
            <a:pPr>
              <a:defRPr/>
            </a:pPr>
            <a:endParaRPr lang="ru-RU" dirty="0">
              <a:latin typeface="Arial" pitchFamily="34" charset="0"/>
            </a:endParaRPr>
          </a:p>
        </p:txBody>
      </p:sp>
      <p:sp>
        <p:nvSpPr>
          <p:cNvPr id="13319" name="Oval 7"/>
          <p:cNvSpPr>
            <a:spLocks noChangeArrowheads="1"/>
          </p:cNvSpPr>
          <p:nvPr/>
        </p:nvSpPr>
        <p:spPr bwMode="auto">
          <a:xfrm>
            <a:off x="1142977" y="0"/>
            <a:ext cx="8001024" cy="908050"/>
          </a:xfrm>
          <a:prstGeom prst="ellipse">
            <a:avLst/>
          </a:prstGeom>
          <a:gradFill rotWithShape="1">
            <a:gsLst>
              <a:gs pos="0">
                <a:srgbClr val="D1C39F"/>
              </a:gs>
              <a:gs pos="50000">
                <a:schemeClr val="bg1"/>
              </a:gs>
              <a:gs pos="100000">
                <a:srgbClr val="D1C39F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 dirty="0">
              <a:latin typeface="Arial" pitchFamily="34" charset="0"/>
            </a:endParaRPr>
          </a:p>
        </p:txBody>
      </p:sp>
      <p:sp>
        <p:nvSpPr>
          <p:cNvPr id="6153" name="Text Box 8"/>
          <p:cNvSpPr txBox="1">
            <a:spLocks noChangeArrowheads="1"/>
          </p:cNvSpPr>
          <p:nvPr/>
        </p:nvSpPr>
        <p:spPr bwMode="auto">
          <a:xfrm>
            <a:off x="1407773" y="220362"/>
            <a:ext cx="7739856" cy="2242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257" tIns="43630" rIns="87257" bIns="43630">
            <a:spAutoFit/>
          </a:bodyPr>
          <a:lstStyle>
            <a:lvl1pPr defTabSz="873125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873125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873125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873125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873125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2800" b="1" dirty="0" smtClean="0">
                <a:solidFill>
                  <a:srgbClr val="C00000"/>
                </a:solidFill>
                <a:latin typeface="Verdana" pitchFamily="34" charset="0"/>
              </a:rPr>
              <a:t>Профессиональная проба (определение)</a:t>
            </a:r>
          </a:p>
          <a:p>
            <a:pPr algn="ctr" eaLnBrk="1" hangingPunct="1"/>
            <a:endParaRPr lang="ru-RU" sz="2800" b="1" dirty="0" smtClean="0">
              <a:solidFill>
                <a:srgbClr val="C00000"/>
              </a:solidFill>
              <a:latin typeface="Verdana" pitchFamily="34" charset="0"/>
            </a:endParaRPr>
          </a:p>
          <a:p>
            <a:pPr algn="ctr" eaLnBrk="1" hangingPunct="1"/>
            <a:endParaRPr lang="ru-RU" sz="2800" b="1" dirty="0" smtClean="0">
              <a:solidFill>
                <a:srgbClr val="C00000"/>
              </a:solidFill>
              <a:latin typeface="Verdana" pitchFamily="34" charset="0"/>
            </a:endParaRPr>
          </a:p>
          <a:p>
            <a:pPr algn="ctr" eaLnBrk="1" hangingPunct="1"/>
            <a:endParaRPr lang="ru-RU" sz="2800" b="1" dirty="0">
              <a:solidFill>
                <a:srgbClr val="C00000"/>
              </a:solidFill>
              <a:latin typeface="Verdana" pitchFamily="34" charset="0"/>
            </a:endParaRPr>
          </a:p>
        </p:txBody>
      </p:sp>
      <p:sp>
        <p:nvSpPr>
          <p:cNvPr id="19489" name="Text Box 33"/>
          <p:cNvSpPr txBox="1">
            <a:spLocks noChangeArrowheads="1"/>
          </p:cNvSpPr>
          <p:nvPr/>
        </p:nvSpPr>
        <p:spPr bwMode="auto">
          <a:xfrm>
            <a:off x="214282" y="1096965"/>
            <a:ext cx="8715436" cy="4766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7257" tIns="43630" rIns="87257" bIns="43630">
            <a:spAutoFit/>
          </a:bodyPr>
          <a:lstStyle/>
          <a:p>
            <a:pPr marL="177800" indent="-177800" algn="ctr" defTabSz="873125">
              <a:defRPr/>
            </a:pPr>
            <a:endParaRPr lang="ru-RU" sz="2400" spc="300" dirty="0" smtClean="0">
              <a:latin typeface="Arial" pitchFamily="34" charset="0"/>
              <a:cs typeface="Arial" pitchFamily="34" charset="0"/>
            </a:endParaRPr>
          </a:p>
          <a:p>
            <a:pPr marL="177800" indent="-177800" algn="just" defTabSz="873125">
              <a:defRPr/>
            </a:pPr>
            <a:r>
              <a:rPr lang="ru-RU" sz="2400" spc="3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ru-RU" sz="2800" spc="300" dirty="0" smtClean="0">
                <a:latin typeface="Arial" pitchFamily="34" charset="0"/>
                <a:cs typeface="Arial" pitchFamily="34" charset="0"/>
              </a:rPr>
              <a:t>П.</a:t>
            </a:r>
            <a:r>
              <a:rPr lang="ru-RU" sz="2800" spc="300" dirty="0" smtClean="0">
                <a:solidFill>
                  <a:srgbClr val="460000"/>
                </a:solidFill>
                <a:latin typeface="Arial" pitchFamily="34" charset="0"/>
                <a:cs typeface="Arial" pitchFamily="34" charset="0"/>
              </a:rPr>
              <a:t>С. </a:t>
            </a:r>
            <a:r>
              <a:rPr lang="ru-RU" sz="2800" spc="300" dirty="0" err="1" smtClean="0">
                <a:solidFill>
                  <a:srgbClr val="460000"/>
                </a:solidFill>
                <a:latin typeface="Arial" pitchFamily="34" charset="0"/>
                <a:cs typeface="Arial" pitchFamily="34" charset="0"/>
              </a:rPr>
              <a:t>Лернер</a:t>
            </a:r>
            <a:r>
              <a:rPr lang="ru-RU" sz="2800" spc="300" dirty="0" smtClean="0">
                <a:solidFill>
                  <a:srgbClr val="460000"/>
                </a:solidFill>
                <a:latin typeface="Arial" pitchFamily="34" charset="0"/>
                <a:cs typeface="Arial" pitchFamily="34" charset="0"/>
              </a:rPr>
              <a:t> указывает, что в качестве поля профессиональных проб можно рассматривать учебную деятельность в каждой предметной области.   </a:t>
            </a:r>
          </a:p>
          <a:p>
            <a:pPr marL="177800" indent="-177800" algn="just" defTabSz="873125">
              <a:defRPr/>
            </a:pPr>
            <a:r>
              <a:rPr lang="ru-RU" sz="2800" spc="300" dirty="0" smtClean="0">
                <a:solidFill>
                  <a:srgbClr val="460000"/>
                </a:solidFill>
                <a:latin typeface="Arial" pitchFamily="34" charset="0"/>
                <a:cs typeface="Arial" pitchFamily="34" charset="0"/>
              </a:rPr>
              <a:t> С точки зрения коллективности-индивидуальности профессиональные пробы могут осуществляться в различных формах: индивидуальной, групповой, а также предполагается реализация одновременно разных форм.</a:t>
            </a:r>
            <a:endParaRPr lang="en-US" sz="2800" spc="300" dirty="0" smtClean="0">
              <a:solidFill>
                <a:srgbClr val="46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1908175" y="0"/>
            <a:ext cx="7235825" cy="6858000"/>
          </a:xfrm>
          <a:prstGeom prst="rect">
            <a:avLst/>
          </a:prstGeom>
          <a:gradFill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ru-RU" dirty="0" smtClean="0"/>
              <a:t>повар</a:t>
            </a:r>
            <a:endParaRPr lang="ru-RU" dirty="0"/>
          </a:p>
        </p:txBody>
      </p:sp>
      <p:sp>
        <p:nvSpPr>
          <p:cNvPr id="7172" name="AutoShape 4"/>
          <p:cNvSpPr>
            <a:spLocks noChangeArrowheads="1"/>
          </p:cNvSpPr>
          <p:nvPr/>
        </p:nvSpPr>
        <p:spPr bwMode="auto">
          <a:xfrm rot="5400000" flipH="1">
            <a:off x="-1737518" y="2277268"/>
            <a:ext cx="6858000" cy="2303463"/>
          </a:xfrm>
          <a:prstGeom prst="wave">
            <a:avLst>
              <a:gd name="adj1" fmla="val 19569"/>
              <a:gd name="adj2" fmla="val 0"/>
            </a:avLst>
          </a:prstGeom>
          <a:gradFill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ru-RU" dirty="0" err="1" smtClean="0"/>
              <a:t>попо</a:t>
            </a:r>
            <a:endParaRPr lang="ru-RU" dirty="0"/>
          </a:p>
        </p:txBody>
      </p:sp>
      <p:sp>
        <p:nvSpPr>
          <p:cNvPr id="13317" name="AutoShape 5"/>
          <p:cNvSpPr>
            <a:spLocks noChangeArrowheads="1"/>
          </p:cNvSpPr>
          <p:nvPr/>
        </p:nvSpPr>
        <p:spPr bwMode="auto">
          <a:xfrm rot="5400000">
            <a:off x="4023518" y="-4023518"/>
            <a:ext cx="1096963" cy="9144000"/>
          </a:xfrm>
          <a:prstGeom prst="flowChartDelay">
            <a:avLst/>
          </a:prstGeom>
          <a:gradFill rotWithShape="1">
            <a:gsLst>
              <a:gs pos="0">
                <a:srgbClr val="D1C39F"/>
              </a:gs>
              <a:gs pos="50000">
                <a:schemeClr val="bg1"/>
              </a:gs>
              <a:gs pos="100000">
                <a:srgbClr val="D1C39F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rot="10800000" vert="eaVert" wrap="none" anchor="ctr"/>
          <a:lstStyle/>
          <a:p>
            <a:pPr>
              <a:defRPr/>
            </a:pPr>
            <a:endParaRPr lang="ru-RU" dirty="0">
              <a:latin typeface="Arial" pitchFamily="34" charset="0"/>
            </a:endParaRPr>
          </a:p>
        </p:txBody>
      </p:sp>
      <p:sp>
        <p:nvSpPr>
          <p:cNvPr id="15365" name="AutoShape 5"/>
          <p:cNvSpPr>
            <a:spLocks noChangeArrowheads="1"/>
          </p:cNvSpPr>
          <p:nvPr/>
        </p:nvSpPr>
        <p:spPr bwMode="auto">
          <a:xfrm rot="5400000">
            <a:off x="4153693" y="-4153693"/>
            <a:ext cx="836613" cy="9144000"/>
          </a:xfrm>
          <a:prstGeom prst="flowChartDelay">
            <a:avLst/>
          </a:prstGeom>
          <a:gradFill rotWithShape="1">
            <a:gsLst>
              <a:gs pos="0">
                <a:srgbClr val="006600"/>
              </a:gs>
              <a:gs pos="50000">
                <a:schemeClr val="bg1"/>
              </a:gs>
              <a:gs pos="100000">
                <a:srgbClr val="006600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>
            <a:outerShdw dist="107763" dir="8100000" algn="ctr" rotWithShape="0">
              <a:schemeClr val="bg2">
                <a:alpha val="50000"/>
              </a:schemeClr>
            </a:outerShdw>
          </a:effectLst>
        </p:spPr>
        <p:txBody>
          <a:bodyPr rot="10800000" vert="eaVert" wrap="none" anchor="ctr"/>
          <a:lstStyle/>
          <a:p>
            <a:pPr>
              <a:defRPr/>
            </a:pPr>
            <a:endParaRPr lang="ru-RU" dirty="0">
              <a:latin typeface="Arial" pitchFamily="34" charset="0"/>
            </a:endParaRPr>
          </a:p>
        </p:txBody>
      </p:sp>
      <p:sp>
        <p:nvSpPr>
          <p:cNvPr id="13319" name="Oval 7"/>
          <p:cNvSpPr>
            <a:spLocks noChangeArrowheads="1"/>
          </p:cNvSpPr>
          <p:nvPr/>
        </p:nvSpPr>
        <p:spPr bwMode="auto">
          <a:xfrm>
            <a:off x="0" y="0"/>
            <a:ext cx="7643834" cy="908050"/>
          </a:xfrm>
          <a:prstGeom prst="ellipse">
            <a:avLst/>
          </a:prstGeom>
          <a:gradFill rotWithShape="1">
            <a:gsLst>
              <a:gs pos="0">
                <a:srgbClr val="D1C39F"/>
              </a:gs>
              <a:gs pos="50000">
                <a:schemeClr val="bg1"/>
              </a:gs>
              <a:gs pos="100000">
                <a:srgbClr val="D1C39F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ru-RU" sz="2800" b="1" dirty="0" smtClean="0">
                <a:latin typeface="Arial" pitchFamily="34" charset="0"/>
              </a:rPr>
              <a:t>    Профессиональные  пробы</a:t>
            </a:r>
            <a:endParaRPr lang="ru-RU" sz="2800" b="1" dirty="0">
              <a:latin typeface="Arial" pitchFamily="34" charset="0"/>
            </a:endParaRPr>
          </a:p>
        </p:txBody>
      </p:sp>
      <p:sp>
        <p:nvSpPr>
          <p:cNvPr id="19489" name="Text Box 33"/>
          <p:cNvSpPr txBox="1">
            <a:spLocks noChangeArrowheads="1"/>
          </p:cNvSpPr>
          <p:nvPr/>
        </p:nvSpPr>
        <p:spPr bwMode="auto">
          <a:xfrm>
            <a:off x="714348" y="1071546"/>
            <a:ext cx="8072494" cy="10114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7257" tIns="43630" rIns="87257" bIns="43630">
            <a:spAutoFit/>
          </a:bodyPr>
          <a:lstStyle/>
          <a:p>
            <a:pPr marL="177800" indent="-177800" algn="ctr" defTabSz="873125">
              <a:defRPr/>
            </a:pPr>
            <a:r>
              <a:rPr lang="ru-RU" sz="2000" dirty="0" smtClean="0">
                <a:ln w="17780" cmpd="sng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</a:rPr>
              <a:t>ГПОУ  «</a:t>
            </a:r>
            <a:r>
              <a:rPr lang="ru-RU" sz="2000" dirty="0" err="1" smtClean="0">
                <a:ln w="17780" cmpd="sng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</a:rPr>
              <a:t>Беловский</a:t>
            </a:r>
            <a:r>
              <a:rPr lang="ru-RU" sz="2000" dirty="0" smtClean="0">
                <a:ln w="17780" cmpd="sng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</a:rPr>
              <a:t>  техникум  технологий и  сферы услуг»  </a:t>
            </a:r>
          </a:p>
          <a:p>
            <a:pPr marL="177800" indent="-177800" algn="ctr" defTabSz="873125">
              <a:defRPr/>
            </a:pPr>
            <a:r>
              <a:rPr lang="ru-RU" sz="2000" dirty="0" smtClean="0">
                <a:ln w="17780" cmpd="sng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</a:rPr>
              <a:t>(повар, кондитер)</a:t>
            </a:r>
          </a:p>
          <a:p>
            <a:pPr marL="177800" indent="-177800" algn="ctr" defTabSz="873125">
              <a:defRPr/>
            </a:pPr>
            <a:r>
              <a:rPr lang="ru-RU" sz="2000" dirty="0" smtClean="0">
                <a:ln w="17780" cmpd="sng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</a:rPr>
              <a:t> </a:t>
            </a:r>
            <a:endParaRPr lang="ru-RU" sz="20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1026" name="Picture 2" descr="C:\Documents and Settings\ADMIN\Мои документы\P101038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38" y="2214554"/>
            <a:ext cx="3454400" cy="2590800"/>
          </a:xfrm>
          <a:prstGeom prst="rect">
            <a:avLst/>
          </a:prstGeom>
          <a:noFill/>
        </p:spPr>
      </p:pic>
      <p:pic>
        <p:nvPicPr>
          <p:cNvPr id="9" name="Picture 2" descr="C:\Documents and Settings\ADMIN\Мои документы\P101040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57752" y="3071810"/>
            <a:ext cx="3657600" cy="27432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AutoShape 4"/>
          <p:cNvSpPr>
            <a:spLocks noChangeArrowheads="1"/>
          </p:cNvSpPr>
          <p:nvPr/>
        </p:nvSpPr>
        <p:spPr bwMode="auto">
          <a:xfrm flipH="1">
            <a:off x="0" y="642918"/>
            <a:ext cx="3286116" cy="6215082"/>
          </a:xfrm>
          <a:prstGeom prst="wave">
            <a:avLst>
              <a:gd name="adj1" fmla="val 0"/>
              <a:gd name="adj2" fmla="val -5779"/>
            </a:avLst>
          </a:prstGeom>
          <a:gradFill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>
              <a:lnSpc>
                <a:spcPct val="90000"/>
              </a:lnSpc>
              <a:buFontTx/>
              <a:buNone/>
            </a:pPr>
            <a:endParaRPr lang="ru-RU" sz="2000" dirty="0" smtClean="0"/>
          </a:p>
        </p:txBody>
      </p:sp>
      <p:sp>
        <p:nvSpPr>
          <p:cNvPr id="13317" name="AutoShape 5"/>
          <p:cNvSpPr>
            <a:spLocks noChangeArrowheads="1"/>
          </p:cNvSpPr>
          <p:nvPr/>
        </p:nvSpPr>
        <p:spPr bwMode="auto">
          <a:xfrm rot="5400000">
            <a:off x="4071945" y="-4071944"/>
            <a:ext cx="1000109" cy="9144000"/>
          </a:xfrm>
          <a:prstGeom prst="flowChartDelay">
            <a:avLst/>
          </a:prstGeom>
          <a:gradFill rotWithShape="1">
            <a:gsLst>
              <a:gs pos="0">
                <a:srgbClr val="D1C39F"/>
              </a:gs>
              <a:gs pos="50000">
                <a:schemeClr val="bg1"/>
              </a:gs>
              <a:gs pos="100000">
                <a:srgbClr val="D1C39F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rot="10800000" vert="eaVert" wrap="none" anchor="ctr"/>
          <a:lstStyle/>
          <a:p>
            <a:pPr>
              <a:defRPr/>
            </a:pPr>
            <a:endParaRPr lang="ru-RU" dirty="0">
              <a:latin typeface="Arial" pitchFamily="34" charset="0"/>
            </a:endParaRPr>
          </a:p>
        </p:txBody>
      </p:sp>
      <p:sp>
        <p:nvSpPr>
          <p:cNvPr id="15365" name="AutoShape 5"/>
          <p:cNvSpPr>
            <a:spLocks noChangeArrowheads="1"/>
          </p:cNvSpPr>
          <p:nvPr/>
        </p:nvSpPr>
        <p:spPr bwMode="auto">
          <a:xfrm rot="5400000">
            <a:off x="4260834" y="-4046551"/>
            <a:ext cx="836613" cy="8929718"/>
          </a:xfrm>
          <a:prstGeom prst="flowChartDelay">
            <a:avLst/>
          </a:prstGeom>
          <a:gradFill rotWithShape="1">
            <a:gsLst>
              <a:gs pos="0">
                <a:srgbClr val="006600"/>
              </a:gs>
              <a:gs pos="50000">
                <a:schemeClr val="bg1"/>
              </a:gs>
              <a:gs pos="100000">
                <a:srgbClr val="006600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>
            <a:outerShdw dist="107763" dir="8100000" algn="ctr" rotWithShape="0">
              <a:schemeClr val="bg2">
                <a:alpha val="50000"/>
              </a:schemeClr>
            </a:outerShdw>
          </a:effectLst>
        </p:spPr>
        <p:txBody>
          <a:bodyPr rot="10800000" vert="eaVert" wrap="none" anchor="ctr"/>
          <a:lstStyle/>
          <a:p>
            <a:pPr>
              <a:defRPr/>
            </a:pPr>
            <a:r>
              <a:rPr lang="ru-RU" b="1" dirty="0" smtClean="0">
                <a:latin typeface="Arial" pitchFamily="34" charset="0"/>
              </a:rPr>
              <a:t>       </a:t>
            </a:r>
            <a:r>
              <a:rPr lang="ru-RU" sz="2800" b="1" dirty="0" smtClean="0">
                <a:solidFill>
                  <a:srgbClr val="3A0000"/>
                </a:solidFill>
                <a:latin typeface="Arial" pitchFamily="34" charset="0"/>
              </a:rPr>
              <a:t>Профессиональные   пробы</a:t>
            </a:r>
            <a:endParaRPr lang="ru-RU" sz="2800" b="1" dirty="0">
              <a:solidFill>
                <a:srgbClr val="3A0000"/>
              </a:solidFill>
              <a:latin typeface="Arial" pitchFamily="34" charset="0"/>
            </a:endParaRPr>
          </a:p>
        </p:txBody>
      </p:sp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1000100" y="1214422"/>
            <a:ext cx="7956000" cy="5429288"/>
          </a:xfrm>
          <a:prstGeom prst="rect">
            <a:avLst/>
          </a:prstGeom>
          <a:gradFill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/>
          <a:lstStyle/>
          <a:p>
            <a:pPr>
              <a:buFontTx/>
              <a:buNone/>
            </a:pPr>
            <a:r>
              <a:rPr lang="ru-RU" sz="2400" dirty="0" smtClean="0">
                <a:ln w="17780" cmpd="sng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</a:rPr>
              <a:t>     ГПОУ «</a:t>
            </a:r>
            <a:r>
              <a:rPr lang="ru-RU" sz="2400" dirty="0" err="1" smtClean="0">
                <a:ln w="17780" cmpd="sng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</a:rPr>
              <a:t>Беловский</a:t>
            </a:r>
            <a:r>
              <a:rPr lang="ru-RU" sz="2400" dirty="0" smtClean="0">
                <a:ln w="17780" cmpd="sng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</a:rPr>
              <a:t>  политехнический  техникум» </a:t>
            </a:r>
          </a:p>
          <a:p>
            <a:pPr>
              <a:buFontTx/>
              <a:buNone/>
            </a:pPr>
            <a:r>
              <a:rPr lang="ru-RU" sz="2000" dirty="0" smtClean="0">
                <a:ln w="17780" cmpd="sng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</a:rPr>
              <a:t>(обогащение полезных ископаемых, техническое обслуживание и</a:t>
            </a:r>
          </a:p>
          <a:p>
            <a:pPr>
              <a:buFontTx/>
              <a:buNone/>
            </a:pPr>
            <a:r>
              <a:rPr lang="ru-RU" sz="2000" dirty="0" smtClean="0">
                <a:ln w="17780" cmpd="sng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</a:rPr>
              <a:t> ремонт автомобильного транспорта)</a:t>
            </a:r>
            <a:endParaRPr lang="ru-RU" sz="2000" dirty="0">
              <a:solidFill>
                <a:srgbClr val="C00000"/>
              </a:solidFill>
              <a:latin typeface="Verdana" pitchFamily="34" charset="0"/>
            </a:endParaRPr>
          </a:p>
        </p:txBody>
      </p:sp>
      <p:pic>
        <p:nvPicPr>
          <p:cNvPr id="1026" name="Picture 2" descr="C:\Documents and Settings\ADMIN\Мои документы\P1000165.JPG"/>
          <p:cNvPicPr>
            <a:picLocks noChangeAspect="1" noChangeArrowheads="1"/>
          </p:cNvPicPr>
          <p:nvPr/>
        </p:nvPicPr>
        <p:blipFill>
          <a:blip r:embed="rId3" cstate="print"/>
          <a:srcRect r="2480"/>
          <a:stretch>
            <a:fillRect/>
          </a:stretch>
        </p:blipFill>
        <p:spPr bwMode="auto">
          <a:xfrm>
            <a:off x="1285852" y="2500306"/>
            <a:ext cx="3420649" cy="2629814"/>
          </a:xfrm>
          <a:prstGeom prst="rect">
            <a:avLst/>
          </a:prstGeom>
          <a:noFill/>
        </p:spPr>
      </p:pic>
      <p:pic>
        <p:nvPicPr>
          <p:cNvPr id="7" name="Picture 2" descr="C:\Documents and Settings\ADMIN\Мои документы\P100018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3504" y="3500438"/>
            <a:ext cx="3454400" cy="25908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7" name="AutoShape 5"/>
          <p:cNvSpPr>
            <a:spLocks noChangeArrowheads="1"/>
          </p:cNvSpPr>
          <p:nvPr/>
        </p:nvSpPr>
        <p:spPr bwMode="auto">
          <a:xfrm rot="5400000">
            <a:off x="4071945" y="-4071944"/>
            <a:ext cx="1000109" cy="9144000"/>
          </a:xfrm>
          <a:prstGeom prst="flowChartDelay">
            <a:avLst/>
          </a:prstGeom>
          <a:gradFill rotWithShape="1">
            <a:gsLst>
              <a:gs pos="0">
                <a:srgbClr val="D1C39F"/>
              </a:gs>
              <a:gs pos="50000">
                <a:schemeClr val="bg1"/>
              </a:gs>
              <a:gs pos="100000">
                <a:srgbClr val="D1C39F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rot="10800000" vert="eaVert" wrap="none" anchor="ctr"/>
          <a:lstStyle/>
          <a:p>
            <a:pPr>
              <a:defRPr/>
            </a:pPr>
            <a:endParaRPr lang="ru-RU" sz="1600" dirty="0" smtClean="0">
              <a:ln w="17780" cmpd="sng">
                <a:solidFill>
                  <a:schemeClr val="accent2">
                    <a:lumMod val="5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</a:endParaRPr>
          </a:p>
          <a:p>
            <a:pPr>
              <a:defRPr/>
            </a:pPr>
            <a:endParaRPr lang="ru-RU" sz="1600" dirty="0" smtClean="0">
              <a:ln w="17780" cmpd="sng">
                <a:solidFill>
                  <a:schemeClr val="accent2">
                    <a:lumMod val="5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</a:endParaRPr>
          </a:p>
          <a:p>
            <a:pPr>
              <a:defRPr/>
            </a:pPr>
            <a:endParaRPr lang="ru-RU" sz="1600" dirty="0" smtClean="0">
              <a:ln w="17780" cmpd="sng">
                <a:solidFill>
                  <a:schemeClr val="accent2">
                    <a:lumMod val="5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</a:endParaRPr>
          </a:p>
          <a:p>
            <a:pPr>
              <a:defRPr/>
            </a:pPr>
            <a:endParaRPr lang="ru-RU" sz="1600" dirty="0" smtClean="0">
              <a:ln w="17780" cmpd="sng">
                <a:solidFill>
                  <a:schemeClr val="accent2">
                    <a:lumMod val="5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</a:endParaRPr>
          </a:p>
          <a:p>
            <a:pPr>
              <a:defRPr/>
            </a:pPr>
            <a:endParaRPr lang="ru-RU" sz="1600" dirty="0" smtClean="0">
              <a:ln w="17780" cmpd="sng">
                <a:solidFill>
                  <a:schemeClr val="accent2">
                    <a:lumMod val="5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</a:endParaRPr>
          </a:p>
          <a:p>
            <a:pPr>
              <a:defRPr/>
            </a:pPr>
            <a:endParaRPr lang="ru-RU" sz="1600" dirty="0" smtClean="0">
              <a:ln w="17780" cmpd="sng">
                <a:solidFill>
                  <a:schemeClr val="accent2">
                    <a:lumMod val="5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</a:endParaRPr>
          </a:p>
          <a:p>
            <a:pPr>
              <a:defRPr/>
            </a:pPr>
            <a:r>
              <a:rPr lang="ru-RU" sz="1600" dirty="0" smtClean="0">
                <a:ln w="17780" cmpd="sng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</a:rPr>
              <a:t> </a:t>
            </a:r>
          </a:p>
          <a:p>
            <a:pPr>
              <a:defRPr/>
            </a:pPr>
            <a:endParaRPr lang="ru-RU" sz="1600" b="1" dirty="0" smtClean="0">
              <a:ln w="17780" cmpd="sng">
                <a:solidFill>
                  <a:schemeClr val="accent2">
                    <a:lumMod val="5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</a:endParaRPr>
          </a:p>
          <a:p>
            <a:pPr>
              <a:defRPr/>
            </a:pPr>
            <a:r>
              <a:rPr lang="ru-RU" sz="2000" b="1" dirty="0" smtClean="0">
                <a:ln w="17780" cmpd="sng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</a:rPr>
              <a:t>ГБПОУ «Кемеровский  областной медицинский колледж»</a:t>
            </a:r>
          </a:p>
          <a:p>
            <a:pPr>
              <a:defRPr/>
            </a:pPr>
            <a:r>
              <a:rPr lang="ru-RU" sz="2000" b="1" dirty="0" err="1" smtClean="0">
                <a:ln w="17780" cmpd="sng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</a:rPr>
              <a:t>Беловский</a:t>
            </a:r>
            <a:r>
              <a:rPr lang="ru-RU" sz="2000" b="1" dirty="0" smtClean="0">
                <a:ln w="17780" cmpd="sng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</a:rPr>
              <a:t> филиал (фельдшер, медицинская сестра)</a:t>
            </a:r>
            <a:endParaRPr lang="ru-RU" sz="2000" b="1" dirty="0">
              <a:latin typeface="Arial" pitchFamily="34" charset="0"/>
            </a:endParaRPr>
          </a:p>
        </p:txBody>
      </p:sp>
      <p:sp>
        <p:nvSpPr>
          <p:cNvPr id="15365" name="AutoShape 5"/>
          <p:cNvSpPr>
            <a:spLocks noChangeArrowheads="1"/>
          </p:cNvSpPr>
          <p:nvPr/>
        </p:nvSpPr>
        <p:spPr bwMode="auto">
          <a:xfrm rot="5400000">
            <a:off x="4082272" y="-4500578"/>
            <a:ext cx="836613" cy="9001156"/>
          </a:xfrm>
          <a:prstGeom prst="flowChartDelay">
            <a:avLst/>
          </a:prstGeom>
          <a:gradFill rotWithShape="1">
            <a:gsLst>
              <a:gs pos="0">
                <a:srgbClr val="006600"/>
              </a:gs>
              <a:gs pos="50000">
                <a:schemeClr val="bg1"/>
              </a:gs>
              <a:gs pos="100000">
                <a:srgbClr val="006600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>
            <a:outerShdw dist="107763" dir="8100000" algn="ctr" rotWithShape="0">
              <a:schemeClr val="bg2">
                <a:alpha val="50000"/>
              </a:schemeClr>
            </a:outerShdw>
          </a:effectLst>
        </p:spPr>
        <p:txBody>
          <a:bodyPr rot="10800000" vert="eaVert" wrap="none" anchor="ctr"/>
          <a:lstStyle/>
          <a:p>
            <a:pPr>
              <a:defRPr/>
            </a:pPr>
            <a:r>
              <a:rPr lang="ru-RU" dirty="0" smtClean="0">
                <a:latin typeface="Arial" pitchFamily="34" charset="0"/>
              </a:rPr>
              <a:t>                 </a:t>
            </a:r>
            <a:r>
              <a:rPr lang="ru-RU" sz="2800" b="1" dirty="0" smtClean="0">
                <a:latin typeface="Arial" pitchFamily="34" charset="0"/>
              </a:rPr>
              <a:t>Профессиональные   пробы</a:t>
            </a:r>
            <a:endParaRPr lang="ru-RU" sz="2800" b="1" dirty="0">
              <a:latin typeface="Arial" pitchFamily="34" charset="0"/>
            </a:endParaRPr>
          </a:p>
        </p:txBody>
      </p:sp>
      <p:pic>
        <p:nvPicPr>
          <p:cNvPr id="1026" name="Picture 2" descr="C:\Documents and Settings\ADMIN\Мои документы\P10104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588000" y="-4191000"/>
            <a:ext cx="3657600" cy="2743200"/>
          </a:xfrm>
          <a:prstGeom prst="rect">
            <a:avLst/>
          </a:prstGeom>
          <a:noFill/>
        </p:spPr>
      </p:pic>
      <p:pic>
        <p:nvPicPr>
          <p:cNvPr id="2" name="Picture 2" descr="C:\Documents and Settings\ADMIN\Мои документы\P100099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5588000" y="-4191000"/>
            <a:ext cx="3251200" cy="2438400"/>
          </a:xfrm>
          <a:prstGeom prst="rect">
            <a:avLst/>
          </a:prstGeom>
          <a:noFill/>
        </p:spPr>
      </p:pic>
      <p:pic>
        <p:nvPicPr>
          <p:cNvPr id="6" name="Picture 2" descr="C:\Documents and Settings\ADMIN\Мои документы\P100099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07" y="2071678"/>
            <a:ext cx="3542801" cy="2659366"/>
          </a:xfrm>
          <a:prstGeom prst="rect">
            <a:avLst/>
          </a:prstGeom>
          <a:noFill/>
        </p:spPr>
      </p:pic>
      <p:pic>
        <p:nvPicPr>
          <p:cNvPr id="7" name="Picture 2" descr="C:\Documents and Settings\ADMIN\Мои документы\P101007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5435600" y="-4038600"/>
            <a:ext cx="3251200" cy="2438400"/>
          </a:xfrm>
          <a:prstGeom prst="rect">
            <a:avLst/>
          </a:prstGeom>
          <a:noFill/>
        </p:spPr>
      </p:pic>
      <p:pic>
        <p:nvPicPr>
          <p:cNvPr id="3" name="Picture 2" descr="C:\Documents and Settings\ADMIN\Мои документы\P101007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57686" y="3143248"/>
            <a:ext cx="4064000" cy="30480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1010</TotalTime>
  <Words>344</Words>
  <Application>Microsoft Office PowerPoint</Application>
  <PresentationFormat>Экран (4:3)</PresentationFormat>
  <Paragraphs>71</Paragraphs>
  <Slides>9</Slides>
  <Notes>9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Трек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Кураторство как форма  постинтернатного сопровождения детей-сирот и детей, оставшихся без попечения родителей</dc:title>
  <dc:creator>WORK</dc:creator>
  <cp:lastModifiedBy>galex</cp:lastModifiedBy>
  <cp:revision>145</cp:revision>
  <dcterms:created xsi:type="dcterms:W3CDTF">2013-08-26T07:09:20Z</dcterms:created>
  <dcterms:modified xsi:type="dcterms:W3CDTF">2017-03-24T06:35:36Z</dcterms:modified>
</cp:coreProperties>
</file>